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306" r:id="rId2"/>
    <p:sldId id="264" r:id="rId3"/>
    <p:sldId id="301" r:id="rId4"/>
    <p:sldId id="302" r:id="rId5"/>
    <p:sldId id="304" r:id="rId6"/>
    <p:sldId id="303" r:id="rId7"/>
    <p:sldId id="309" r:id="rId8"/>
    <p:sldId id="307" r:id="rId9"/>
    <p:sldId id="308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099D2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3600" b="1" dirty="0" smtClean="0">
              <a:solidFill>
                <a:srgbClr val="0099D2"/>
              </a:solidFill>
              <a:ea typeface="+mj-ea"/>
            </a:endParaRP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0099D2"/>
                </a:solidFill>
                <a:ea typeface="+mj-ea"/>
              </a:rPr>
              <a:t>Award </a:t>
            </a:r>
            <a:r>
              <a:rPr lang="en-GB" sz="3600" b="1" dirty="0">
                <a:solidFill>
                  <a:srgbClr val="0099D2"/>
                </a:solidFill>
                <a:ea typeface="+mj-ea"/>
              </a:rPr>
              <a:t>Presentation</a:t>
            </a:r>
            <a:br>
              <a:rPr lang="en-GB" sz="3600" b="1" dirty="0">
                <a:solidFill>
                  <a:srgbClr val="0099D2"/>
                </a:solidFill>
                <a:ea typeface="+mj-ea"/>
              </a:rPr>
            </a:br>
            <a:r>
              <a:rPr lang="en-GB" sz="3600" b="1" dirty="0">
                <a:solidFill>
                  <a:srgbClr val="0099D2"/>
                </a:solidFill>
                <a:ea typeface="+mj-ea"/>
              </a:rPr>
              <a:t/>
            </a:r>
            <a:br>
              <a:rPr lang="en-GB" sz="3600" b="1" dirty="0">
                <a:solidFill>
                  <a:srgbClr val="0099D2"/>
                </a:solidFill>
                <a:ea typeface="+mj-ea"/>
              </a:rPr>
            </a:br>
            <a:r>
              <a:rPr lang="en-GB" sz="3600" b="1" dirty="0">
                <a:solidFill>
                  <a:srgbClr val="0099D2"/>
                </a:solidFill>
                <a:ea typeface="+mj-ea"/>
              </a:rPr>
              <a:t>Collaborative Initiative for Paediatric HIV Education and Research (CIPHER) Grant and Fellowship Programmes </a:t>
            </a:r>
            <a:endParaRPr lang="en-GB" sz="3600" b="1" dirty="0" smtClean="0">
              <a:solidFill>
                <a:srgbClr val="0099D2"/>
              </a:solidFill>
              <a:ea typeface="+mj-ea"/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rgbClr val="0099D2"/>
                </a:solidFill>
                <a:ea typeface="+mj-ea"/>
              </a:rPr>
              <a:t/>
            </a:r>
            <a:br>
              <a:rPr lang="en-GB" sz="3600" b="1" dirty="0">
                <a:solidFill>
                  <a:srgbClr val="0099D2"/>
                </a:solidFill>
                <a:ea typeface="+mj-ea"/>
              </a:rPr>
            </a:br>
            <a:r>
              <a:rPr lang="en-US" sz="2800" dirty="0">
                <a:solidFill>
                  <a:srgbClr val="ED1C24"/>
                </a:solidFill>
              </a:rPr>
              <a:t>Linda-Gail Bekker, South Africa</a:t>
            </a:r>
          </a:p>
          <a:p>
            <a:pPr marL="0" indent="0" algn="ctr">
              <a:buNone/>
            </a:pPr>
            <a:endParaRPr lang="en-GB" sz="3600" b="1" dirty="0">
              <a:solidFill>
                <a:srgbClr val="0099D2"/>
              </a:solidFill>
              <a:ea typeface="+mj-ea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29" y="659685"/>
            <a:ext cx="4466874" cy="1515907"/>
          </a:xfrm>
          <a:prstGeom prst="rect">
            <a:avLst/>
          </a:prstGeom>
        </p:spPr>
      </p:pic>
      <p:pic>
        <p:nvPicPr>
          <p:cNvPr id="7" name="Picture 6" descr="IAS-Logo-Primary-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4" y="92077"/>
            <a:ext cx="1020140" cy="1088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8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04" y="1078751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CIPHER Research Grant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7451"/>
            <a:ext cx="5029200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sz="5100" b="1" dirty="0" smtClean="0"/>
          </a:p>
          <a:p>
            <a:pPr marL="0" indent="0">
              <a:buNone/>
            </a:pPr>
            <a:r>
              <a:rPr lang="en-GB" sz="8600" b="1" dirty="0" smtClean="0"/>
              <a:t>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6200" dirty="0"/>
              <a:t>D</a:t>
            </a:r>
            <a:r>
              <a:rPr lang="en-GB" sz="6200" dirty="0" smtClean="0"/>
              <a:t>evelopment of early-stage investigators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6200" dirty="0"/>
              <a:t>R</a:t>
            </a:r>
            <a:r>
              <a:rPr lang="en-GB" sz="6200" dirty="0" smtClean="0"/>
              <a:t>esearch gaps in paediatric and adolescent HIV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6200" dirty="0"/>
              <a:t>R</a:t>
            </a:r>
            <a:r>
              <a:rPr lang="en-GB" sz="6200" dirty="0" smtClean="0"/>
              <a:t>esource-limited settings</a:t>
            </a:r>
            <a:endParaRPr lang="en-GB" sz="6200" dirty="0"/>
          </a:p>
          <a:p>
            <a:pPr marL="0" lvl="0" indent="0">
              <a:buNone/>
            </a:pPr>
            <a:endParaRPr lang="en-GB" sz="6200" dirty="0" smtClean="0"/>
          </a:p>
          <a:p>
            <a:pPr marL="0" indent="0">
              <a:buNone/>
            </a:pPr>
            <a:r>
              <a:rPr lang="en-GB" sz="8600" b="1" dirty="0" smtClean="0"/>
              <a:t>Grants </a:t>
            </a:r>
            <a:endParaRPr lang="en-GB" sz="8600" dirty="0" smtClean="0"/>
          </a:p>
          <a:p>
            <a:pPr lvl="0"/>
            <a:r>
              <a:rPr lang="en-GB" sz="6200" dirty="0" smtClean="0"/>
              <a:t>80% funds awarded to applicants from LMICs</a:t>
            </a:r>
            <a:endParaRPr lang="en-GB" sz="6200" dirty="0"/>
          </a:p>
          <a:p>
            <a:pPr lvl="0"/>
            <a:r>
              <a:rPr lang="en-GB" sz="6200" dirty="0"/>
              <a:t>Up to US$ </a:t>
            </a:r>
            <a:r>
              <a:rPr lang="en-GB" sz="6200" dirty="0" smtClean="0"/>
              <a:t>150,000 for two </a:t>
            </a:r>
            <a:r>
              <a:rPr lang="en-GB" sz="6200" dirty="0"/>
              <a:t>years </a:t>
            </a:r>
            <a:endParaRPr lang="en-GB" sz="6200" dirty="0" smtClean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2100" dirty="0"/>
          </a:p>
          <a:p>
            <a:pPr marL="0" indent="0" algn="ctr">
              <a:buNone/>
            </a:pPr>
            <a:r>
              <a:rPr lang="en-US" sz="5500" dirty="0" smtClean="0"/>
              <a:t>http</a:t>
            </a:r>
            <a:r>
              <a:rPr lang="en-US" sz="5500" dirty="0"/>
              <a:t>://www.iasociety.org/cipher</a:t>
            </a:r>
            <a:endParaRPr lang="en-GB" sz="5500" dirty="0"/>
          </a:p>
          <a:p>
            <a:pPr marL="0" indent="0" algn="ctr">
              <a:buNone/>
            </a:pPr>
            <a:endParaRPr lang="en-GB" sz="5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5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95" y="327410"/>
            <a:ext cx="2186309" cy="741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41" y="5612754"/>
            <a:ext cx="504056" cy="493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04" y="5823633"/>
            <a:ext cx="576000" cy="282373"/>
          </a:xfrm>
          <a:prstGeom prst="rect">
            <a:avLst/>
          </a:prstGeom>
        </p:spPr>
      </p:pic>
      <p:pic>
        <p:nvPicPr>
          <p:cNvPr id="8" name="Picture 7" descr="IAS-Logo-Primary-rg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069"/>
            <a:ext cx="1020140" cy="108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r="21389"/>
          <a:stretch/>
        </p:blipFill>
        <p:spPr>
          <a:xfrm>
            <a:off x="5448215" y="2217309"/>
            <a:ext cx="1597890" cy="1551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1575" r="5525" b="-1575"/>
          <a:stretch/>
        </p:blipFill>
        <p:spPr>
          <a:xfrm>
            <a:off x="5448215" y="3753593"/>
            <a:ext cx="3548003" cy="1759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35"/>
          <a:stretch/>
        </p:blipFill>
        <p:spPr>
          <a:xfrm>
            <a:off x="7050502" y="2217309"/>
            <a:ext cx="1944369" cy="153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68"/>
            <a:ext cx="8229600" cy="1709620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chemeClr val="tx1"/>
                </a:solidFill>
                <a:ea typeface="+mn-ea"/>
              </a:rPr>
              <a:t>2018 CIPHER grantee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6700" dirty="0" smtClean="0"/>
              <a:t>Alain </a:t>
            </a:r>
            <a:r>
              <a:rPr lang="en-GB" sz="6700" dirty="0" err="1" smtClean="0"/>
              <a:t>Amstutz</a:t>
            </a:r>
            <a:r>
              <a:rPr lang="en-GB" sz="6700" dirty="0" smtClean="0"/>
              <a:t/>
            </a:r>
            <a:br>
              <a:rPr lang="en-GB" sz="6700" dirty="0" smtClean="0"/>
            </a:br>
            <a:r>
              <a:rPr lang="en-GB" sz="3100" b="0" dirty="0">
                <a:solidFill>
                  <a:schemeClr val="tx1"/>
                </a:solidFill>
                <a:ea typeface="+mn-ea"/>
              </a:rPr>
              <a:t>Lesotho, Swiss Tropical </a:t>
            </a:r>
            <a:r>
              <a:rPr lang="en-GB" sz="3100" b="0" dirty="0" smtClean="0">
                <a:solidFill>
                  <a:schemeClr val="tx1"/>
                </a:solidFill>
                <a:ea typeface="+mn-ea"/>
              </a:rPr>
              <a:t>and Public Health Institute  </a:t>
            </a:r>
            <a:endParaRPr lang="en-GB" sz="3100" b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87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sz="2500" b="1" dirty="0"/>
          </a:p>
          <a:p>
            <a:pPr marL="0" indent="0" algn="ctr">
              <a:buNone/>
            </a:pPr>
            <a:r>
              <a:rPr lang="de-CH" sz="2700" i="1" dirty="0"/>
              <a:t>GET ON IT (“GETting tOwards Ninety In Teens”): A two-part research project with one cluster-randomized controlled trial assessing targeted interventions to reach the UNAIDS 90-90-90 targets among HIV-positive adolescents and young adults in rural Lesotho, Southern Africa</a:t>
            </a:r>
            <a:endParaRPr lang="en-GB" sz="27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100" dirty="0" smtClean="0"/>
          </a:p>
          <a:p>
            <a:pPr marL="0" indent="0">
              <a:buNone/>
            </a:pPr>
            <a:endParaRPr lang="en-GB" sz="2100" dirty="0" smtClean="0"/>
          </a:p>
          <a:p>
            <a:pPr marL="0" indent="0">
              <a:buNone/>
            </a:pPr>
            <a:endParaRPr lang="en-GB" sz="2100" dirty="0"/>
          </a:p>
          <a:p>
            <a:pPr marL="0" indent="0" algn="ctr">
              <a:buNone/>
            </a:pPr>
            <a:endParaRPr lang="en-GB" sz="2100" dirty="0" smtClean="0"/>
          </a:p>
          <a:p>
            <a:pPr marL="0" indent="0" algn="ctr">
              <a:buNone/>
            </a:pPr>
            <a:endParaRPr lang="en-GB" sz="5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5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91" y="173341"/>
            <a:ext cx="2186309" cy="741960"/>
          </a:xfrm>
          <a:prstGeom prst="rect">
            <a:avLst/>
          </a:prstGeom>
        </p:spPr>
      </p:pic>
      <p:pic>
        <p:nvPicPr>
          <p:cNvPr id="7" name="Picture 6" descr="IAS-Logo-Primary-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020140" cy="1088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2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68"/>
            <a:ext cx="8229600" cy="1709620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chemeClr val="tx1"/>
                </a:solidFill>
                <a:ea typeface="+mn-ea"/>
              </a:rPr>
              <a:t>2018 CIPHER grantee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6700" dirty="0" smtClean="0"/>
              <a:t>Millicent </a:t>
            </a:r>
            <a:r>
              <a:rPr lang="en-GB" sz="6700" dirty="0" err="1" smtClean="0"/>
              <a:t>Atujuna</a:t>
            </a:r>
            <a:r>
              <a:rPr lang="en-GB" sz="6700" dirty="0" smtClean="0"/>
              <a:t/>
            </a:r>
            <a:br>
              <a:rPr lang="en-GB" sz="6700" dirty="0" smtClean="0"/>
            </a:br>
            <a:r>
              <a:rPr lang="en-GB" sz="3100" b="0" dirty="0" smtClean="0">
                <a:solidFill>
                  <a:schemeClr val="tx1"/>
                </a:solidFill>
                <a:ea typeface="+mn-ea"/>
              </a:rPr>
              <a:t>South Africa, Desmond Tutu HIV Foundation  </a:t>
            </a:r>
            <a:endParaRPr lang="en-GB" sz="3100" b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26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sz="8600" b="1" dirty="0"/>
          </a:p>
          <a:p>
            <a:pPr marL="0" indent="0" algn="ctr">
              <a:buNone/>
            </a:pPr>
            <a:r>
              <a:rPr lang="en-GB" sz="2500" i="1" dirty="0"/>
              <a:t>The impact of poverty on Anti-retroviral therapy adherence and retention in Care of South Africa’s Generation of adolescents living with HIV: Implications for strategies and intervention development</a:t>
            </a:r>
            <a:endParaRPr lang="en-GB" sz="2500" i="1" dirty="0" smtClean="0"/>
          </a:p>
          <a:p>
            <a:pPr marL="0" indent="0">
              <a:buNone/>
            </a:pPr>
            <a:endParaRPr lang="en-GB" sz="2100" dirty="0" smtClean="0"/>
          </a:p>
          <a:p>
            <a:pPr marL="0" indent="0">
              <a:buNone/>
            </a:pPr>
            <a:endParaRPr lang="en-GB" sz="2100" dirty="0"/>
          </a:p>
          <a:p>
            <a:pPr marL="0" indent="0" algn="ctr">
              <a:buNone/>
            </a:pPr>
            <a:endParaRPr lang="en-GB" sz="5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5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91" y="327410"/>
            <a:ext cx="2186309" cy="741960"/>
          </a:xfrm>
          <a:prstGeom prst="rect">
            <a:avLst/>
          </a:prstGeom>
        </p:spPr>
      </p:pic>
      <p:pic>
        <p:nvPicPr>
          <p:cNvPr id="7" name="Picture 6" descr="IAS-Logo-Primary-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069"/>
            <a:ext cx="1020140" cy="1088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4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0585"/>
            <a:ext cx="8229600" cy="1709620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chemeClr val="tx1"/>
                </a:solidFill>
                <a:ea typeface="+mn-ea"/>
              </a:rPr>
              <a:t>2018 CIPHER grantee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6700" dirty="0" err="1" smtClean="0"/>
              <a:t>Sirinya</a:t>
            </a:r>
            <a:r>
              <a:rPr lang="en-GB" sz="6700" dirty="0" smtClean="0"/>
              <a:t> </a:t>
            </a:r>
            <a:r>
              <a:rPr lang="en-GB" sz="6700" dirty="0" err="1" smtClean="0"/>
              <a:t>Teeraananchai</a:t>
            </a:r>
            <a:r>
              <a:rPr lang="en-GB" sz="6700" dirty="0" smtClean="0"/>
              <a:t/>
            </a:r>
            <a:br>
              <a:rPr lang="en-GB" sz="6700" dirty="0" smtClean="0"/>
            </a:br>
            <a:r>
              <a:rPr lang="en-GB" sz="3100" b="0" dirty="0" smtClean="0">
                <a:solidFill>
                  <a:schemeClr val="tx1"/>
                </a:solidFill>
                <a:ea typeface="+mn-ea"/>
              </a:rPr>
              <a:t>Thailand, the HIV Netherlands Australia Thailand Research Collaboration (HIV-NAT)</a:t>
            </a:r>
            <a:br>
              <a:rPr lang="en-GB" sz="3100" b="0" dirty="0" smtClean="0">
                <a:solidFill>
                  <a:schemeClr val="tx1"/>
                </a:solidFill>
                <a:ea typeface="+mn-ea"/>
              </a:rPr>
            </a:br>
            <a:r>
              <a:rPr lang="en-GB" sz="3100" b="0" dirty="0" smtClean="0">
                <a:solidFill>
                  <a:schemeClr val="tx1"/>
                </a:solidFill>
                <a:ea typeface="+mn-ea"/>
              </a:rPr>
              <a:t> </a:t>
            </a:r>
            <a:endParaRPr lang="en-GB" sz="3100" b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3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sz="8600" b="1" dirty="0"/>
          </a:p>
          <a:p>
            <a:pPr marL="0" indent="0" algn="ctr">
              <a:buNone/>
            </a:pPr>
            <a:r>
              <a:rPr lang="en-GB" sz="2500" i="1" dirty="0" smtClean="0"/>
              <a:t>Evaluation </a:t>
            </a:r>
            <a:r>
              <a:rPr lang="en-GB" sz="2500" i="1" dirty="0"/>
              <a:t>of service delivery to improve the HIV treatment cascade among HIV-infected youth in </a:t>
            </a:r>
            <a:r>
              <a:rPr lang="en-GB" sz="2500" i="1" dirty="0" smtClean="0"/>
              <a:t>Thailand</a:t>
            </a:r>
          </a:p>
          <a:p>
            <a:pPr marL="0" indent="0" algn="ctr">
              <a:buNone/>
            </a:pPr>
            <a:endParaRPr lang="en-GB" sz="2500" i="1" dirty="0"/>
          </a:p>
          <a:p>
            <a:pPr marL="0" indent="0" algn="ctr">
              <a:buNone/>
            </a:pPr>
            <a:endParaRPr lang="en-GB" sz="2500" i="1" dirty="0"/>
          </a:p>
          <a:p>
            <a:pPr marL="0" indent="0" algn="ctr">
              <a:buNone/>
            </a:pPr>
            <a:endParaRPr lang="en-GB" sz="5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5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91" y="327410"/>
            <a:ext cx="2186309" cy="741960"/>
          </a:xfrm>
          <a:prstGeom prst="rect">
            <a:avLst/>
          </a:prstGeom>
        </p:spPr>
      </p:pic>
      <p:pic>
        <p:nvPicPr>
          <p:cNvPr id="7" name="Picture 6" descr="IAS-Logo-Primary-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069"/>
            <a:ext cx="1020140" cy="1088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1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68"/>
            <a:ext cx="8229600" cy="1709620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chemeClr val="tx1"/>
                </a:solidFill>
                <a:ea typeface="+mn-ea"/>
              </a:rPr>
              <a:t>2018 CIPHER grantee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6700" dirty="0" err="1" smtClean="0"/>
              <a:t>Elona</a:t>
            </a:r>
            <a:r>
              <a:rPr lang="en-GB" sz="6700" dirty="0" smtClean="0"/>
              <a:t> </a:t>
            </a:r>
            <a:r>
              <a:rPr lang="en-GB" sz="6700" dirty="0" err="1" smtClean="0"/>
              <a:t>Toska</a:t>
            </a:r>
            <a:r>
              <a:rPr lang="en-GB" sz="6700" dirty="0" smtClean="0"/>
              <a:t/>
            </a:r>
            <a:br>
              <a:rPr lang="en-GB" sz="6700" dirty="0" smtClean="0"/>
            </a:br>
            <a:r>
              <a:rPr lang="en-GB" sz="3100" b="0" dirty="0" smtClean="0">
                <a:solidFill>
                  <a:schemeClr val="tx1"/>
                </a:solidFill>
                <a:ea typeface="+mn-ea"/>
              </a:rPr>
              <a:t>South Africa, University of Cape Town  </a:t>
            </a:r>
            <a:endParaRPr lang="en-GB" sz="3100" b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73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sz="8600" b="1" dirty="0"/>
          </a:p>
          <a:p>
            <a:pPr marL="0" indent="0" algn="ctr">
              <a:buNone/>
            </a:pPr>
            <a:r>
              <a:rPr lang="en-GB" sz="2500" i="1" dirty="0"/>
              <a:t>Improving retention in PMTCT and ART care for HIV-infected adolescent mothers and their children in Southern Africa. </a:t>
            </a:r>
            <a:endParaRPr lang="en-GB" sz="2500" i="1" dirty="0" smtClean="0"/>
          </a:p>
          <a:p>
            <a:pPr marL="0" indent="0" algn="ctr">
              <a:buNone/>
            </a:pPr>
            <a:r>
              <a:rPr lang="en-GB" sz="2500" i="1" dirty="0" smtClean="0"/>
              <a:t>Helping </a:t>
            </a:r>
            <a:r>
              <a:rPr lang="en-GB" sz="2500" i="1" dirty="0"/>
              <a:t>Empower Youth Brought up Living in Adversity and their Babies and Young Children</a:t>
            </a:r>
          </a:p>
          <a:p>
            <a:pPr marL="0" indent="0">
              <a:buNone/>
            </a:pPr>
            <a:endParaRPr lang="en-GB" sz="2100" dirty="0"/>
          </a:p>
          <a:p>
            <a:pPr marL="0" indent="0" algn="ctr">
              <a:buNone/>
            </a:pPr>
            <a:endParaRPr lang="en-GB" sz="5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5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91" y="327410"/>
            <a:ext cx="2186309" cy="741960"/>
          </a:xfrm>
          <a:prstGeom prst="rect">
            <a:avLst/>
          </a:prstGeom>
        </p:spPr>
      </p:pic>
      <p:pic>
        <p:nvPicPr>
          <p:cNvPr id="7" name="Picture 6" descr="IAS-Logo-Primary-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069"/>
            <a:ext cx="1020140" cy="1088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3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7849"/>
            <a:ext cx="8229600" cy="170962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tx1"/>
                </a:solidFill>
                <a:ea typeface="+mn-ea"/>
              </a:rPr>
              <a:t>Postdoctoral Research </a:t>
            </a:r>
            <a:r>
              <a:rPr lang="en-US" sz="3100" dirty="0" smtClean="0">
                <a:solidFill>
                  <a:schemeClr val="tx1"/>
                </a:solidFill>
                <a:ea typeface="+mn-ea"/>
              </a:rPr>
              <a:t>Fellow </a:t>
            </a:r>
            <a:br>
              <a:rPr lang="en-US" sz="3100" dirty="0" smtClean="0">
                <a:solidFill>
                  <a:schemeClr val="tx1"/>
                </a:solidFill>
                <a:ea typeface="+mn-ea"/>
              </a:rPr>
            </a:br>
            <a:r>
              <a:rPr lang="en-US" sz="3100" dirty="0" smtClean="0">
                <a:solidFill>
                  <a:schemeClr val="tx1"/>
                </a:solidFill>
                <a:ea typeface="+mn-ea"/>
              </a:rPr>
              <a:t>HIV-Exposed </a:t>
            </a:r>
            <a:r>
              <a:rPr lang="en-US" sz="3100" dirty="0">
                <a:solidFill>
                  <a:schemeClr val="tx1"/>
                </a:solidFill>
                <a:ea typeface="+mn-ea"/>
              </a:rPr>
              <a:t>U</a:t>
            </a:r>
            <a:r>
              <a:rPr lang="en-US" sz="3100" dirty="0" smtClean="0">
                <a:solidFill>
                  <a:schemeClr val="tx1"/>
                </a:solidFill>
                <a:ea typeface="+mn-ea"/>
              </a:rPr>
              <a:t>ninfected </a:t>
            </a:r>
            <a:r>
              <a:rPr lang="en-US" sz="3100" dirty="0">
                <a:solidFill>
                  <a:schemeClr val="tx1"/>
                </a:solidFill>
                <a:ea typeface="+mn-ea"/>
              </a:rPr>
              <a:t>child health outcomes </a:t>
            </a:r>
            <a:r>
              <a:rPr lang="en-US" sz="3100" dirty="0" smtClean="0">
                <a:solidFill>
                  <a:schemeClr val="tx1"/>
                </a:solidFill>
                <a:ea typeface="+mn-ea"/>
              </a:rPr>
              <a:t/>
            </a:r>
            <a:br>
              <a:rPr lang="en-US" sz="3100" dirty="0" smtClean="0">
                <a:solidFill>
                  <a:schemeClr val="tx1"/>
                </a:solidFill>
                <a:ea typeface="+mn-ea"/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6700" dirty="0" smtClean="0"/>
              <a:t>Barbara</a:t>
            </a:r>
            <a:r>
              <a:rPr lang="en-GB" sz="6700" dirty="0" smtClean="0"/>
              <a:t> </a:t>
            </a:r>
            <a:r>
              <a:rPr lang="en-GB" sz="6700" dirty="0" err="1" smtClean="0"/>
              <a:t>Burmen</a:t>
            </a:r>
            <a:r>
              <a:rPr lang="en-GB" sz="6700" dirty="0" smtClean="0"/>
              <a:t/>
            </a:r>
            <a:br>
              <a:rPr lang="en-GB" sz="6700" dirty="0" smtClean="0"/>
            </a:br>
            <a:r>
              <a:rPr lang="en-GB" sz="3100" b="0" dirty="0" smtClean="0">
                <a:solidFill>
                  <a:schemeClr val="tx1"/>
                </a:solidFill>
                <a:ea typeface="+mn-ea"/>
              </a:rPr>
              <a:t>  </a:t>
            </a:r>
            <a:endParaRPr lang="en-GB" sz="3100" b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84" y="3212188"/>
            <a:ext cx="8229600" cy="7675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sz="8600" b="1" dirty="0"/>
          </a:p>
          <a:p>
            <a:pPr marL="0" indent="0" algn="ctr">
              <a:buNone/>
            </a:pPr>
            <a:endParaRPr lang="en-GB" sz="5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91" y="355882"/>
            <a:ext cx="2186309" cy="741960"/>
          </a:xfrm>
          <a:prstGeom prst="rect">
            <a:avLst/>
          </a:prstGeom>
        </p:spPr>
      </p:pic>
      <p:pic>
        <p:nvPicPr>
          <p:cNvPr id="7" name="Picture 6" descr="IAS-Logo-Primary-rg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069"/>
            <a:ext cx="1020140" cy="108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62" y="374540"/>
            <a:ext cx="240601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037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ea typeface="+mn-ea"/>
              </a:rPr>
              <a:t>CIPHER is pleased to launch a new round of the</a:t>
            </a:r>
            <a:r>
              <a:rPr lang="en-GB" sz="2400" dirty="0">
                <a:solidFill>
                  <a:schemeClr val="tx1"/>
                </a:solidFill>
                <a:ea typeface="+mn-ea"/>
              </a:rPr>
              <a:t/>
            </a:r>
            <a:br>
              <a:rPr lang="en-GB" sz="2400" dirty="0">
                <a:solidFill>
                  <a:schemeClr val="tx1"/>
                </a:solidFill>
                <a:ea typeface="+mn-ea"/>
              </a:rPr>
            </a:br>
            <a:r>
              <a:rPr lang="en-GB" dirty="0"/>
              <a:t>Research Grant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64" y="2435705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sz="5100" b="1" dirty="0" smtClean="0"/>
          </a:p>
          <a:p>
            <a:pPr marL="0" indent="0" algn="ctr">
              <a:buNone/>
            </a:pPr>
            <a:r>
              <a:rPr lang="en-GB" sz="11200" dirty="0"/>
              <a:t>Early-stage investigators: this could be your chance to be principal investigator on a sizeable grant for the first time</a:t>
            </a:r>
          </a:p>
          <a:p>
            <a:pPr marL="0" indent="0">
              <a:buNone/>
            </a:pPr>
            <a:endParaRPr lang="en-GB" sz="11200" dirty="0"/>
          </a:p>
          <a:p>
            <a:pPr marL="0" lvl="0" indent="0" algn="ctr">
              <a:buNone/>
            </a:pPr>
            <a:r>
              <a:rPr lang="en-GB" sz="11200" b="1" dirty="0"/>
              <a:t>Special focus on operational science in paediatric HIV </a:t>
            </a:r>
          </a:p>
          <a:p>
            <a:pPr marL="0" indent="0" algn="ctr">
              <a:buNone/>
            </a:pPr>
            <a:endParaRPr lang="en-GB" sz="8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11200" b="1" dirty="0">
                <a:solidFill>
                  <a:srgbClr val="FF0000"/>
                </a:solidFill>
              </a:rPr>
              <a:t>Applications open 1 October 2018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US" sz="10400" dirty="0"/>
              <a:t>http://www.iasociety.org/cipher</a:t>
            </a:r>
            <a:endParaRPr lang="en-GB" sz="10400" dirty="0"/>
          </a:p>
          <a:p>
            <a:pPr marL="0" indent="0" algn="ctr">
              <a:buNone/>
            </a:pPr>
            <a:endParaRPr lang="en-GB" sz="5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5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55" y="327410"/>
            <a:ext cx="2186309" cy="741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65" y="5789014"/>
            <a:ext cx="504056" cy="493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64" y="5964819"/>
            <a:ext cx="576000" cy="282373"/>
          </a:xfrm>
          <a:prstGeom prst="rect">
            <a:avLst/>
          </a:prstGeom>
        </p:spPr>
      </p:pic>
      <p:pic>
        <p:nvPicPr>
          <p:cNvPr id="8" name="Picture 7" descr="IAS-Logo-Primary-rg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069"/>
            <a:ext cx="1020140" cy="1088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5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27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  <a:ea typeface="+mn-ea"/>
              </a:rPr>
              <a:t>CIPHER is pleased to launch a new round of the</a:t>
            </a:r>
            <a:r>
              <a:rPr lang="en-GB" sz="1200" dirty="0">
                <a:solidFill>
                  <a:schemeClr val="tx1"/>
                </a:solidFill>
              </a:rPr>
              <a:t/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dirty="0"/>
              <a:t>Growing the Leaders of Tomorrow Fellowship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64" y="2522069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sz="5100" b="1" dirty="0" smtClean="0"/>
          </a:p>
          <a:p>
            <a:pPr marL="0" indent="0">
              <a:buNone/>
            </a:pPr>
            <a:r>
              <a:rPr lang="en-GB" sz="8000" b="1" dirty="0"/>
              <a:t>Mentors</a:t>
            </a:r>
            <a:r>
              <a:rPr lang="en-GB" sz="8000" dirty="0"/>
              <a:t>: have you identified a young investigator with immense potential?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b="1" dirty="0"/>
              <a:t>Junior investigators</a:t>
            </a:r>
            <a:r>
              <a:rPr lang="en-GB" sz="8000" dirty="0"/>
              <a:t>: are you the next young leader in paediatric and adolescent HIV clinical science?</a:t>
            </a:r>
          </a:p>
          <a:p>
            <a:pPr marL="0" indent="0">
              <a:buNone/>
            </a:pPr>
            <a:endParaRPr lang="en-GB" sz="8000" dirty="0"/>
          </a:p>
          <a:p>
            <a:pPr lvl="0"/>
            <a:r>
              <a:rPr lang="en-GB" sz="8000" dirty="0"/>
              <a:t>Paediatric and adolescent HIV clinical research in Sub-Saharan Africa</a:t>
            </a:r>
          </a:p>
          <a:p>
            <a:pPr lvl="0"/>
            <a:r>
              <a:rPr lang="en-GB" sz="8000" dirty="0"/>
              <a:t>Mentored Fellowship of up to US$ 70,000 for two years</a:t>
            </a:r>
            <a:endParaRPr lang="en-GB" sz="8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8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8000" b="1" dirty="0">
                <a:solidFill>
                  <a:srgbClr val="FF0000"/>
                </a:solidFill>
              </a:rPr>
              <a:t>Applications open 12 November </a:t>
            </a:r>
            <a:r>
              <a:rPr lang="en-GB" sz="8000" b="1" dirty="0" smtClean="0">
                <a:solidFill>
                  <a:srgbClr val="FF0000"/>
                </a:solidFill>
              </a:rPr>
              <a:t>2018</a:t>
            </a:r>
            <a:endParaRPr lang="en-GB" sz="8000" dirty="0"/>
          </a:p>
          <a:p>
            <a:pPr marL="0" indent="0">
              <a:buNone/>
            </a:pPr>
            <a:endParaRPr lang="en-GB" sz="8000" dirty="0"/>
          </a:p>
          <a:p>
            <a:pPr marL="0" indent="0" algn="ctr">
              <a:buNone/>
            </a:pPr>
            <a:r>
              <a:rPr lang="en-US" sz="8000" dirty="0"/>
              <a:t>http://www.iasociety.org/cipher</a:t>
            </a:r>
            <a:endParaRPr lang="en-GB" sz="8000" dirty="0"/>
          </a:p>
          <a:p>
            <a:pPr marL="0" indent="0" algn="ctr">
              <a:buNone/>
            </a:pPr>
            <a:endParaRPr lang="en-GB" sz="5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5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38" y="327410"/>
            <a:ext cx="2186309" cy="741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65" y="5789014"/>
            <a:ext cx="504056" cy="493252"/>
          </a:xfrm>
          <a:prstGeom prst="rect">
            <a:avLst/>
          </a:prstGeom>
        </p:spPr>
      </p:pic>
      <p:pic>
        <p:nvPicPr>
          <p:cNvPr id="8" name="Picture 7" descr="IAS-Logo-Primary-rg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069"/>
            <a:ext cx="1020140" cy="1088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2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10802</TotalTime>
  <Words>41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Raleway</vt:lpstr>
      <vt:lpstr>Roboto</vt:lpstr>
      <vt:lpstr>AIDS 2016_Template</vt:lpstr>
      <vt:lpstr>PowerPoint Presentation</vt:lpstr>
      <vt:lpstr>CIPHER Research Grant Programme</vt:lpstr>
      <vt:lpstr>2018 CIPHER grantee Alain Amstutz Lesotho, Swiss Tropical and Public Health Institute  </vt:lpstr>
      <vt:lpstr>2018 CIPHER grantee Millicent Atujuna South Africa, Desmond Tutu HIV Foundation  </vt:lpstr>
      <vt:lpstr>2018 CIPHER grantee Sirinya Teeraananchai Thailand, the HIV Netherlands Australia Thailand Research Collaboration (HIV-NAT)  </vt:lpstr>
      <vt:lpstr>2018 CIPHER grantee Elona Toska South Africa, University of Cape Town  </vt:lpstr>
      <vt:lpstr>Postdoctoral Research Fellow  HIV-Exposed Uninfected child health outcomes   Barbara Burmen   </vt:lpstr>
      <vt:lpstr>CIPHER is pleased to launch a new round of the Research Grant Programme</vt:lpstr>
      <vt:lpstr>CIPHER is pleased to launch a new round of the Growing the Leaders of Tomorrow Fellowship Programme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Daphnée Blanc</cp:lastModifiedBy>
  <cp:revision>156</cp:revision>
  <cp:lastPrinted>2017-01-16T15:31:13Z</cp:lastPrinted>
  <dcterms:created xsi:type="dcterms:W3CDTF">2017-01-13T09:09:35Z</dcterms:created>
  <dcterms:modified xsi:type="dcterms:W3CDTF">2018-07-17T10:49:59Z</dcterms:modified>
</cp:coreProperties>
</file>